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uddycom利用シーン" id="{BA5D1836-134F-4DB2-9AE4-4E0FBBAC256D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D4C"/>
    <a:srgbClr val="E6E6E5"/>
    <a:srgbClr val="1F3557"/>
    <a:srgbClr val="121525"/>
    <a:srgbClr val="D55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4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0E940-14AF-4CAC-BF63-6686E6F81AF7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55E15-7F95-45CE-9223-4A138A694E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037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55E15-7F95-45CE-9223-4A138A694E6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413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27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81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99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16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90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433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04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54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81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514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95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5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46EB50E-9771-14EA-BE4F-D88371E69A36}"/>
              </a:ext>
            </a:extLst>
          </p:cNvPr>
          <p:cNvSpPr txBox="1"/>
          <p:nvPr/>
        </p:nvSpPr>
        <p:spPr>
          <a:xfrm>
            <a:off x="0" y="147484"/>
            <a:ext cx="9745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1F3557"/>
                </a:solidFill>
                <a:latin typeface="+mn-ea"/>
              </a:rPr>
              <a:t>スマホインカム</a:t>
            </a:r>
            <a:r>
              <a:rPr kumimoji="1" lang="en-US" altLang="ja-JP" sz="2400" b="1" dirty="0" err="1">
                <a:solidFill>
                  <a:srgbClr val="1F3557"/>
                </a:solidFill>
                <a:latin typeface="+mn-ea"/>
              </a:rPr>
              <a:t>Buddycom</a:t>
            </a:r>
            <a:r>
              <a:rPr kumimoji="1" lang="ja-JP" altLang="en-US" sz="2400" b="1" dirty="0">
                <a:solidFill>
                  <a:srgbClr val="1F3557"/>
                </a:solidFill>
                <a:latin typeface="+mn-ea"/>
              </a:rPr>
              <a:t>利用シーン～建設～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ACAE27B-9A98-A1D3-8102-48AB6B3AD8D0}"/>
              </a:ext>
            </a:extLst>
          </p:cNvPr>
          <p:cNvSpPr/>
          <p:nvPr/>
        </p:nvSpPr>
        <p:spPr>
          <a:xfrm>
            <a:off x="101172" y="825172"/>
            <a:ext cx="3105144" cy="400110"/>
          </a:xfrm>
          <a:prstGeom prst="rect">
            <a:avLst/>
          </a:prstGeom>
          <a:solidFill>
            <a:srgbClr val="1F3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作業進捗の共有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33E177B-49EB-5288-E681-C6F39A7BC418}"/>
              </a:ext>
            </a:extLst>
          </p:cNvPr>
          <p:cNvSpPr/>
          <p:nvPr/>
        </p:nvSpPr>
        <p:spPr>
          <a:xfrm>
            <a:off x="3399744" y="834265"/>
            <a:ext cx="3105144" cy="400110"/>
          </a:xfrm>
          <a:prstGeom prst="rect">
            <a:avLst/>
          </a:prstGeom>
          <a:solidFill>
            <a:srgbClr val="1F3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作業指示の連絡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106D83F-E8E2-123A-7B36-AD7FCE344B40}"/>
              </a:ext>
            </a:extLst>
          </p:cNvPr>
          <p:cNvSpPr/>
          <p:nvPr/>
        </p:nvSpPr>
        <p:spPr>
          <a:xfrm>
            <a:off x="6706119" y="825172"/>
            <a:ext cx="3105144" cy="400110"/>
          </a:xfrm>
          <a:prstGeom prst="rect">
            <a:avLst/>
          </a:prstGeom>
          <a:solidFill>
            <a:srgbClr val="1F3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ea typeface="Hiragino Kaku Gothic Pro W3" panose="020B0300000000000000" pitchFamily="34" charset="-128"/>
              </a:rPr>
              <a:t>現場スタッフ間の情報共有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E66177A-0B71-ECAF-EE00-DDC8D96A5947}"/>
              </a:ext>
            </a:extLst>
          </p:cNvPr>
          <p:cNvSpPr/>
          <p:nvPr/>
        </p:nvSpPr>
        <p:spPr>
          <a:xfrm>
            <a:off x="101171" y="1195786"/>
            <a:ext cx="3105144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9B34A69-9A9A-8AFB-07BF-E02DF70A4FAC}"/>
              </a:ext>
            </a:extLst>
          </p:cNvPr>
          <p:cNvSpPr/>
          <p:nvPr/>
        </p:nvSpPr>
        <p:spPr>
          <a:xfrm>
            <a:off x="3399743" y="1225282"/>
            <a:ext cx="3105144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3A6E249-6187-F39F-7724-67A20AFCF762}"/>
              </a:ext>
            </a:extLst>
          </p:cNvPr>
          <p:cNvSpPr/>
          <p:nvPr/>
        </p:nvSpPr>
        <p:spPr>
          <a:xfrm>
            <a:off x="6706118" y="1234375"/>
            <a:ext cx="3105144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176AF74-665D-0180-E052-EEBAD801724E}"/>
              </a:ext>
            </a:extLst>
          </p:cNvPr>
          <p:cNvSpPr/>
          <p:nvPr/>
        </p:nvSpPr>
        <p:spPr>
          <a:xfrm>
            <a:off x="101172" y="3885963"/>
            <a:ext cx="3105144" cy="433013"/>
          </a:xfrm>
          <a:prstGeom prst="rect">
            <a:avLst/>
          </a:prstGeom>
          <a:solidFill>
            <a:srgbClr val="1F3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ea typeface="Hiragino Kaku Gothic Pro W3" panose="020B0300000000000000" pitchFamily="34" charset="-128"/>
              </a:rPr>
              <a:t>搬出する荷物番号の確認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8E781BF-13DF-4777-085D-60665A35C0C7}"/>
              </a:ext>
            </a:extLst>
          </p:cNvPr>
          <p:cNvSpPr/>
          <p:nvPr/>
        </p:nvSpPr>
        <p:spPr>
          <a:xfrm>
            <a:off x="3407548" y="3885963"/>
            <a:ext cx="3105144" cy="400110"/>
          </a:xfrm>
          <a:prstGeom prst="rect">
            <a:avLst/>
          </a:prstGeom>
          <a:solidFill>
            <a:srgbClr val="1F3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ea typeface="Hiragino Kaku Gothic Pro W3" panose="020B0300000000000000" pitchFamily="34" charset="-128"/>
              </a:rPr>
              <a:t>安全管理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8702145-CB09-C555-C2F0-970407680AE6}"/>
              </a:ext>
            </a:extLst>
          </p:cNvPr>
          <p:cNvSpPr/>
          <p:nvPr/>
        </p:nvSpPr>
        <p:spPr>
          <a:xfrm>
            <a:off x="6706119" y="3868066"/>
            <a:ext cx="3105144" cy="400110"/>
          </a:xfrm>
          <a:prstGeom prst="rect">
            <a:avLst/>
          </a:prstGeom>
          <a:solidFill>
            <a:srgbClr val="1F3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緊急時の一斉連絡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5FD36D6-3E65-DA2E-42F7-1D119CB1A6A0}"/>
              </a:ext>
            </a:extLst>
          </p:cNvPr>
          <p:cNvSpPr/>
          <p:nvPr/>
        </p:nvSpPr>
        <p:spPr>
          <a:xfrm>
            <a:off x="101172" y="4289480"/>
            <a:ext cx="3105144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BEBA066-AB2E-78F2-FEDA-CD0B4D5C3F9D}"/>
              </a:ext>
            </a:extLst>
          </p:cNvPr>
          <p:cNvSpPr/>
          <p:nvPr/>
        </p:nvSpPr>
        <p:spPr>
          <a:xfrm>
            <a:off x="3399743" y="4318976"/>
            <a:ext cx="3105144" cy="2442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3894AEB-8F72-4041-F5E3-C0FBBFD2E5BA}"/>
              </a:ext>
            </a:extLst>
          </p:cNvPr>
          <p:cNvSpPr/>
          <p:nvPr/>
        </p:nvSpPr>
        <p:spPr>
          <a:xfrm>
            <a:off x="6706118" y="4277269"/>
            <a:ext cx="3105144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A9627ED-431F-E339-EBA2-E64B1506A2CA}"/>
              </a:ext>
            </a:extLst>
          </p:cNvPr>
          <p:cNvSpPr txBox="1"/>
          <p:nvPr/>
        </p:nvSpPr>
        <p:spPr>
          <a:xfrm>
            <a:off x="130673" y="2998113"/>
            <a:ext cx="28415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【</a:t>
            </a:r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例</a:t>
            </a:r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】</a:t>
            </a: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進捗状況や各チームの作業状況をリアルタイムで共有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D0FC979-D412-2900-0E2F-8B92397BBE15}"/>
              </a:ext>
            </a:extLst>
          </p:cNvPr>
          <p:cNvSpPr txBox="1"/>
          <p:nvPr/>
        </p:nvSpPr>
        <p:spPr>
          <a:xfrm>
            <a:off x="3459613" y="2958898"/>
            <a:ext cx="3066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【</a:t>
            </a:r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例</a:t>
            </a:r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】</a:t>
            </a: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クレーンによる解体作業やトラックによる運搬作業、ダンプカー配車を的確に指示。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endParaRPr kumimoji="1" lang="ja-JP" altLang="en-US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C122F26-7D14-883D-DE59-958C89B30657}"/>
              </a:ext>
            </a:extLst>
          </p:cNvPr>
          <p:cNvSpPr txBox="1"/>
          <p:nvPr/>
        </p:nvSpPr>
        <p:spPr>
          <a:xfrm>
            <a:off x="6727449" y="2998610"/>
            <a:ext cx="28415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【</a:t>
            </a:r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例</a:t>
            </a:r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】</a:t>
            </a: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運行管理者、ドライバー、現場スタッフの連絡ルートを１元化し、密に情報共有。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712588A-1E8A-0467-A48B-22845FFBFE15}"/>
              </a:ext>
            </a:extLst>
          </p:cNvPr>
          <p:cNvSpPr txBox="1"/>
          <p:nvPr/>
        </p:nvSpPr>
        <p:spPr>
          <a:xfrm>
            <a:off x="130673" y="6021945"/>
            <a:ext cx="28415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【</a:t>
            </a:r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例</a:t>
            </a:r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】</a:t>
            </a: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番号や指示内容を</a:t>
            </a:r>
            <a:r>
              <a:rPr kumimoji="1" lang="en-US" altLang="ja-JP" sz="1100" b="1" dirty="0" err="1">
                <a:solidFill>
                  <a:schemeClr val="tx2">
                    <a:lumMod val="75000"/>
                  </a:schemeClr>
                </a:solidFill>
                <a:latin typeface="+mn-ea"/>
              </a:rPr>
              <a:t>Buddycom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で共有。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保存された音声を聞き直しダブルチェック。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1CCD8AF-2522-A641-8065-244C1A2D6976}"/>
              </a:ext>
            </a:extLst>
          </p:cNvPr>
          <p:cNvSpPr txBox="1"/>
          <p:nvPr/>
        </p:nvSpPr>
        <p:spPr>
          <a:xfrm>
            <a:off x="3453120" y="6080365"/>
            <a:ext cx="28415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【</a:t>
            </a:r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例</a:t>
            </a:r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】</a:t>
            </a: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現場作業員がリアルタイムに支店の安全管理担当者とやり取り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2F1A2D6-A10D-F5A2-8ABA-6591D884C6C4}"/>
              </a:ext>
            </a:extLst>
          </p:cNvPr>
          <p:cNvSpPr txBox="1"/>
          <p:nvPr/>
        </p:nvSpPr>
        <p:spPr>
          <a:xfrm>
            <a:off x="6706118" y="5978757"/>
            <a:ext cx="2841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【</a:t>
            </a:r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例</a:t>
            </a:r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】</a:t>
            </a: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事故発生時の迅速な応援呼び出し、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災害発生時に従業員へ指示の一斉発信を行うことで、事故を未然に防ぐ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D42BCC61-4361-3A11-0A24-87185C471A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06" t="12234" r="12657" b="15274"/>
          <a:stretch/>
        </p:blipFill>
        <p:spPr>
          <a:xfrm>
            <a:off x="183611" y="1304337"/>
            <a:ext cx="2916123" cy="1605972"/>
          </a:xfrm>
          <a:prstGeom prst="rect">
            <a:avLst/>
          </a:prstGeom>
        </p:spPr>
      </p:pic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AE4E1D65-78A0-3D1D-7AF8-41A76F5D372E}"/>
              </a:ext>
            </a:extLst>
          </p:cNvPr>
          <p:cNvSpPr/>
          <p:nvPr/>
        </p:nvSpPr>
        <p:spPr>
          <a:xfrm>
            <a:off x="1830764" y="2206129"/>
            <a:ext cx="1428842" cy="528139"/>
          </a:xfrm>
          <a:prstGeom prst="wedgeRoundRectCallout">
            <a:avLst>
              <a:gd name="adj1" fmla="val -58497"/>
              <a:gd name="adj2" fmla="val -16804"/>
              <a:gd name="adj3" fmla="val 16667"/>
            </a:avLst>
          </a:prstGeom>
          <a:solidFill>
            <a:srgbClr val="D5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b="1" dirty="0"/>
              <a:t>OO</a:t>
            </a:r>
            <a:r>
              <a:rPr kumimoji="1" lang="ja-JP" altLang="en-US" sz="1050" b="1" dirty="0"/>
              <a:t>です。</a:t>
            </a:r>
            <a:endParaRPr kumimoji="1" lang="en-US" altLang="ja-JP" sz="1050" b="1" dirty="0"/>
          </a:p>
          <a:p>
            <a:r>
              <a:rPr kumimoji="1" lang="ja-JP" altLang="en-US" sz="1050" b="1" dirty="0"/>
              <a:t>本日の作業は終了いたしました。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3549D349-B3BC-086F-800F-8BE0444A19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30" t="9913" r="11092"/>
          <a:stretch/>
        </p:blipFill>
        <p:spPr>
          <a:xfrm>
            <a:off x="3549396" y="1334951"/>
            <a:ext cx="2841913" cy="1544743"/>
          </a:xfrm>
          <a:prstGeom prst="rect">
            <a:avLst/>
          </a:prstGeom>
        </p:spPr>
      </p:pic>
      <p:sp>
        <p:nvSpPr>
          <p:cNvPr id="21" name="吹き出し: 角を丸めた四角形 20">
            <a:extLst>
              <a:ext uri="{FF2B5EF4-FFF2-40B4-BE49-F238E27FC236}">
                <a16:creationId xmlns:a16="http://schemas.microsoft.com/office/drawing/2014/main" id="{E51BC33A-B306-C5AB-59A9-5EAF220206F2}"/>
              </a:ext>
            </a:extLst>
          </p:cNvPr>
          <p:cNvSpPr/>
          <p:nvPr/>
        </p:nvSpPr>
        <p:spPr>
          <a:xfrm>
            <a:off x="4903886" y="1540360"/>
            <a:ext cx="1601001" cy="738344"/>
          </a:xfrm>
          <a:prstGeom prst="wedgeRoundRectCallout">
            <a:avLst>
              <a:gd name="adj1" fmla="val -55297"/>
              <a:gd name="adj2" fmla="val 83232"/>
              <a:gd name="adj3" fmla="val 16667"/>
            </a:avLst>
          </a:prstGeom>
          <a:solidFill>
            <a:srgbClr val="D5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b="1" dirty="0"/>
              <a:t>OO</a:t>
            </a:r>
            <a:r>
              <a:rPr kumimoji="1" lang="ja-JP" altLang="en-US" sz="1050" b="1" dirty="0"/>
              <a:t>です。</a:t>
            </a:r>
            <a:endParaRPr kumimoji="1" lang="en-US" altLang="ja-JP" sz="1050" b="1" dirty="0"/>
          </a:p>
          <a:p>
            <a:r>
              <a:rPr kumimoji="1" lang="ja-JP" altLang="en-US" sz="1050" b="1" dirty="0"/>
              <a:t>こちらの作業は完了しましたので</a:t>
            </a:r>
            <a:r>
              <a:rPr lang="ja-JP" altLang="en-US" sz="1050" b="1" dirty="0">
                <a:ea typeface="Hiragino Kaku Gothic Pro W3" panose="020B0300000000000000" pitchFamily="34" charset="-128"/>
              </a:rPr>
              <a:t>ダンプカー配車をお願いします</a:t>
            </a:r>
            <a:r>
              <a:rPr kumimoji="1" lang="ja-JP" altLang="en-US" sz="1050" b="1" dirty="0"/>
              <a:t>。</a:t>
            </a:r>
            <a:endParaRPr kumimoji="1" lang="en-US" altLang="ja-JP" sz="1050" b="1" dirty="0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424AF398-AA17-498E-EDCA-B577326861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003" t="13771" r="7356"/>
          <a:stretch/>
        </p:blipFill>
        <p:spPr>
          <a:xfrm>
            <a:off x="6838499" y="1321518"/>
            <a:ext cx="2820646" cy="1605972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EF447356-CCC4-5672-0C94-BC6168AF59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850"/>
          <a:stretch/>
        </p:blipFill>
        <p:spPr>
          <a:xfrm>
            <a:off x="210519" y="4345797"/>
            <a:ext cx="2889215" cy="1605972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624D93AC-824B-223D-6B2E-8CBFB054C12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723"/>
          <a:stretch/>
        </p:blipFill>
        <p:spPr>
          <a:xfrm>
            <a:off x="3492058" y="4384782"/>
            <a:ext cx="2956588" cy="1594372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687290CC-1191-4821-D752-74F9B6BBBF8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777" r="-3353"/>
          <a:stretch/>
        </p:blipFill>
        <p:spPr>
          <a:xfrm>
            <a:off x="6838499" y="4336402"/>
            <a:ext cx="2907371" cy="1605972"/>
          </a:xfrm>
          <a:prstGeom prst="rect">
            <a:avLst/>
          </a:prstGeom>
        </p:spPr>
      </p:pic>
      <p:sp>
        <p:nvSpPr>
          <p:cNvPr id="28" name="吹き出し: 角を丸めた四角形 27">
            <a:extLst>
              <a:ext uri="{FF2B5EF4-FFF2-40B4-BE49-F238E27FC236}">
                <a16:creationId xmlns:a16="http://schemas.microsoft.com/office/drawing/2014/main" id="{E5668AE8-C22D-9DC9-9F1E-CC3696224CC4}"/>
              </a:ext>
            </a:extLst>
          </p:cNvPr>
          <p:cNvSpPr/>
          <p:nvPr/>
        </p:nvSpPr>
        <p:spPr>
          <a:xfrm>
            <a:off x="8045999" y="4465799"/>
            <a:ext cx="1522971" cy="528988"/>
          </a:xfrm>
          <a:prstGeom prst="wedgeRoundRectCallout">
            <a:avLst>
              <a:gd name="adj1" fmla="val -37198"/>
              <a:gd name="adj2" fmla="val 93398"/>
              <a:gd name="adj3" fmla="val 16667"/>
            </a:avLst>
          </a:prstGeom>
          <a:solidFill>
            <a:srgbClr val="D5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/>
              <a:t>落雷がありましたので撤収してください。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CFDDBF82-35E8-3A8C-EE36-877BF9676373}"/>
              </a:ext>
            </a:extLst>
          </p:cNvPr>
          <p:cNvSpPr/>
          <p:nvPr/>
        </p:nvSpPr>
        <p:spPr>
          <a:xfrm>
            <a:off x="-3464137" y="0"/>
            <a:ext cx="3382934" cy="6858000"/>
          </a:xfrm>
          <a:prstGeom prst="roundRect">
            <a:avLst/>
          </a:prstGeom>
          <a:solidFill>
            <a:srgbClr val="EAE9E8"/>
          </a:solidFill>
          <a:ln w="76200">
            <a:solidFill>
              <a:srgbClr val="D55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1600" b="1" dirty="0">
                <a:solidFill>
                  <a:srgbClr val="D55671"/>
                </a:solidFill>
              </a:rPr>
              <a:t>導入担当者の方へ</a:t>
            </a:r>
            <a:endParaRPr kumimoji="1" lang="en-US" altLang="ja-JP" sz="1600" b="1" dirty="0">
              <a:solidFill>
                <a:srgbClr val="D55671"/>
              </a:solidFill>
            </a:endParaRPr>
          </a:p>
          <a:p>
            <a:pPr algn="ctr"/>
            <a:endParaRPr kumimoji="1" lang="en-US" altLang="ja-JP" sz="16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このパワーポイントを雛形にして</a:t>
            </a:r>
          </a:p>
          <a:p>
            <a:r>
              <a:rPr kumimoji="1" lang="en-US" altLang="ja-JP" sz="1000" b="1" dirty="0" err="1">
                <a:solidFill>
                  <a:srgbClr val="D55671"/>
                </a:solidFill>
              </a:rPr>
              <a:t>Buddycom</a:t>
            </a:r>
            <a:r>
              <a:rPr kumimoji="1" lang="ja-JP" altLang="en-US" sz="1000" b="1" dirty="0">
                <a:solidFill>
                  <a:srgbClr val="D55671"/>
                </a:solidFill>
              </a:rPr>
              <a:t>を「いつ」利用するべきなのか</a:t>
            </a:r>
            <a:endParaRPr kumimoji="1" lang="en-US" altLang="ja-JP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現場に案内する１枚ポスターをかんたんに作れます。</a:t>
            </a:r>
          </a:p>
          <a:p>
            <a:endParaRPr kumimoji="1" lang="ja-JP" altLang="en-US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現場の方の「</a:t>
            </a:r>
            <a:r>
              <a:rPr kumimoji="1" lang="en-US" altLang="ja-JP" sz="1000" b="1" dirty="0" err="1">
                <a:solidFill>
                  <a:srgbClr val="D55671"/>
                </a:solidFill>
              </a:rPr>
              <a:t>Buddycom</a:t>
            </a:r>
            <a:r>
              <a:rPr kumimoji="1" lang="ja-JP" altLang="en-US" sz="1000" b="1" dirty="0">
                <a:solidFill>
                  <a:srgbClr val="D55671"/>
                </a:solidFill>
              </a:rPr>
              <a:t>というアプリが配られたけど、どういう時に使えばいいのかわからない」という疑問を解決するためのポスターです。</a:t>
            </a:r>
          </a:p>
          <a:p>
            <a:endParaRPr kumimoji="1" lang="ja-JP" altLang="en-US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貴社の運用ルールに合わせて</a:t>
            </a: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写真や説明文など、自由に編集してください。</a:t>
            </a:r>
          </a:p>
          <a:p>
            <a:endParaRPr kumimoji="1" lang="ja-JP" altLang="en-US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完成したものを印刷していただき</a:t>
            </a: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事務所やバックヤードの見えやすい場所に</a:t>
            </a:r>
            <a:endParaRPr kumimoji="1" lang="en-US" altLang="ja-JP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掲示いただくことをおススメします。</a:t>
            </a:r>
            <a:endParaRPr kumimoji="1" lang="en-US" altLang="ja-JP" sz="1000" b="1" dirty="0">
              <a:solidFill>
                <a:srgbClr val="D55671"/>
              </a:solidFill>
            </a:endParaRPr>
          </a:p>
          <a:p>
            <a:endParaRPr kumimoji="1" lang="en-US" altLang="ja-JP" sz="1000" b="1" dirty="0">
              <a:solidFill>
                <a:srgbClr val="D55671"/>
              </a:solidFill>
            </a:endParaRPr>
          </a:p>
          <a:p>
            <a:endParaRPr kumimoji="1" lang="en-US" altLang="ja-JP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他にも「周辺機器や</a:t>
            </a:r>
            <a:r>
              <a:rPr kumimoji="1" lang="en-US" altLang="ja-JP" sz="1000" b="1" dirty="0" err="1">
                <a:solidFill>
                  <a:srgbClr val="D55671"/>
                </a:solidFill>
              </a:rPr>
              <a:t>Buddycom</a:t>
            </a:r>
            <a:r>
              <a:rPr kumimoji="1" lang="ja-JP" altLang="en-US" sz="1000" b="1" dirty="0">
                <a:solidFill>
                  <a:srgbClr val="D55671"/>
                </a:solidFill>
              </a:rPr>
              <a:t>の操作方法がわからない」というご質問に答えるためのポスターの雛形も下記にございますのでぜひご覧ください。</a:t>
            </a:r>
            <a:endParaRPr kumimoji="1" lang="en-US" altLang="ja-JP" sz="1000" b="1" dirty="0">
              <a:solidFill>
                <a:srgbClr val="D55671"/>
              </a:solidFill>
            </a:endParaRPr>
          </a:p>
          <a:p>
            <a:endParaRPr kumimoji="1" lang="en-US" altLang="ja-JP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保存先：</a:t>
            </a:r>
          </a:p>
        </p:txBody>
      </p:sp>
    </p:spTree>
    <p:extLst>
      <p:ext uri="{BB962C8B-B14F-4D97-AF65-F5344CB8AC3E}">
        <p14:creationId xmlns:p14="http://schemas.microsoft.com/office/powerpoint/2010/main" val="2407501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241</TotalTime>
  <Words>332</Words>
  <Application>Microsoft Office PowerPoint</Application>
  <PresentationFormat>A4 210 x 297 mm</PresentationFormat>
  <Paragraphs>46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Hiragino Kaku Gothic Pro W3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Rino Takahashi</dc:creator>
  <cp:lastModifiedBy>sayuko</cp:lastModifiedBy>
  <cp:revision>23</cp:revision>
  <dcterms:created xsi:type="dcterms:W3CDTF">2023-01-23T10:25:38Z</dcterms:created>
  <dcterms:modified xsi:type="dcterms:W3CDTF">2023-05-23T06:24:55Z</dcterms:modified>
</cp:coreProperties>
</file>